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wini Kalantri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0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55DC-704A-924A-A503-2A819D36B947}" type="datetimeFigureOut">
              <a:rPr lang="en-US" smtClean="0"/>
              <a:t>30/07/13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17875-E24A-4D49-9EFC-DAA988DE6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753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7400A-31AA-084E-8830-2C193B7FE56F}" type="datetimeFigureOut">
              <a:rPr lang="en-US" smtClean="0"/>
              <a:t>30/07/13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51E46-334A-2A4B-A566-B668171B3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21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61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one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</a:t>
            </a:r>
            <a:r>
              <a:rPr lang="en-US" baseline="0" dirty="0" err="1" smtClean="0">
                <a:sym typeface="Wingdings"/>
              </a:rPr>
              <a:t>evidance</a:t>
            </a:r>
            <a:r>
              <a:rPr lang="en-US" baseline="0" dirty="0" smtClean="0">
                <a:sym typeface="Wingdings"/>
              </a:rPr>
              <a:t> of </a:t>
            </a:r>
            <a:r>
              <a:rPr lang="en-US" baseline="0" dirty="0" err="1" smtClean="0">
                <a:sym typeface="Wingdings"/>
              </a:rPr>
              <a:t>xerophthalmia</a:t>
            </a:r>
            <a:r>
              <a:rPr lang="en-US" baseline="0" dirty="0" smtClean="0">
                <a:sym typeface="Wingdings"/>
              </a:rPr>
              <a:t> in the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766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45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54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66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4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Protective against epithelial</a:t>
            </a:r>
            <a:r>
              <a:rPr lang="en-US" baseline="0" dirty="0" smtClean="0"/>
              <a:t> cancers – data inconsistent</a:t>
            </a:r>
            <a:endParaRPr lang="en-US" dirty="0" smtClean="0"/>
          </a:p>
          <a:p>
            <a:r>
              <a:rPr lang="en-US" dirty="0" smtClean="0"/>
              <a:t>Role at</a:t>
            </a:r>
            <a:r>
              <a:rPr lang="en-US" baseline="0" dirty="0" smtClean="0"/>
              <a:t> </a:t>
            </a:r>
            <a:r>
              <a:rPr lang="en-US" dirty="0" smtClean="0"/>
              <a:t>molecular</a:t>
            </a:r>
            <a:r>
              <a:rPr lang="en-US" baseline="0" dirty="0" smtClean="0"/>
              <a:t> level - unknown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68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Darker the </a:t>
            </a:r>
            <a:r>
              <a:rPr lang="en-US" dirty="0" err="1" smtClean="0"/>
              <a:t>colour</a:t>
            </a:r>
            <a:r>
              <a:rPr lang="en-US" baseline="0" dirty="0" smtClean="0"/>
              <a:t> of the leaf, more the content of carotene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66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43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DIET: Regular and adequate intake of foods rich in vitamin A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57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51E46-334A-2A4B-A566-B668171B32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409C-F44D-F148-AFAB-26316E3281CC}" type="datetime1">
              <a:rPr lang="en-IN" smtClean="0"/>
              <a:t>30/07/13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4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C870-9CD5-DB44-9FF0-6B26931CE3A5}" type="datetime1">
              <a:rPr lang="en-IN" smtClean="0"/>
              <a:t>30/07/13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15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0EB9-AA4A-C94B-B172-602DF79A1505}" type="datetime1">
              <a:rPr lang="en-IN" smtClean="0"/>
              <a:t>30/07/13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5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B710-A00C-8A48-9827-7B36E9901155}" type="datetime1">
              <a:rPr lang="en-IN" smtClean="0"/>
              <a:t>30/07/13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83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FFB9-4238-8C49-9219-DD81DBC029BE}" type="datetime1">
              <a:rPr lang="en-IN" smtClean="0"/>
              <a:t>30/07/13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3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6DAD6-7066-4045-8B35-F46D1890B549}" type="datetime1">
              <a:rPr lang="en-IN" smtClean="0"/>
              <a:t>30/07/13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5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E8CD3-A659-134A-9A7A-4F98031DFAEA}" type="datetime1">
              <a:rPr lang="en-IN" smtClean="0"/>
              <a:t>30/07/13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3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13463-A1EA-B949-B319-7285EF5DD28D}" type="datetime1">
              <a:rPr lang="en-IN" smtClean="0"/>
              <a:t>30/07/13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7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A5FD0-43D1-354D-8ED8-6F6D02A30959}" type="datetime1">
              <a:rPr lang="en-IN" smtClean="0"/>
              <a:t>30/07/13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4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5441C-EB34-BB4A-8F10-B0F97EA40D85}" type="datetime1">
              <a:rPr lang="en-IN" smtClean="0"/>
              <a:t>30/07/13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8B7-549C-0342-9E66-EBDD740407E1}" type="datetime1">
              <a:rPr lang="en-IN" smtClean="0"/>
              <a:t>30/07/13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2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3522-6E37-B046-8FA8-298AF1B29FDD}" type="datetime1">
              <a:rPr lang="en-IN" smtClean="0"/>
              <a:t>30/07/13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venir Heavy"/>
                <a:cs typeface="Avenir Heavy"/>
              </a:defRPr>
            </a:lvl1pPr>
          </a:lstStyle>
          <a:p>
            <a:fld id="{C3AFD165-41CE-EF46-9672-841CF0DFA9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430496" y="4090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4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venir Black"/>
          <a:ea typeface="+mj-ea"/>
          <a:cs typeface="Avenir Blac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9128"/>
            <a:ext cx="7772400" cy="1102519"/>
          </a:xfrm>
        </p:spPr>
        <p:txBody>
          <a:bodyPr>
            <a:normAutofit/>
          </a:bodyPr>
          <a:lstStyle/>
          <a:p>
            <a:r>
              <a:rPr lang="en-US" dirty="0" smtClean="0"/>
              <a:t>Vitamin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5958"/>
            <a:ext cx="6400800" cy="131445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Ashwini Kalantri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81504" y="-169226"/>
            <a:ext cx="9524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spc="2640" dirty="0" smtClean="0">
                <a:solidFill>
                  <a:schemeClr val="bg1">
                    <a:lumMod val="75000"/>
                  </a:schemeClr>
                </a:solidFill>
                <a:latin typeface="Avenir Next Condensed Demi Bold"/>
                <a:cs typeface="Avenir Next Condensed Demi Bold"/>
              </a:rPr>
              <a:t>MICRONUTRIENTS</a:t>
            </a:r>
            <a:endParaRPr lang="en-US" sz="5400" spc="2640" dirty="0">
              <a:solidFill>
                <a:schemeClr val="bg1">
                  <a:lumMod val="75000"/>
                </a:schemeClr>
              </a:solidFill>
              <a:latin typeface="Avenir Next Condensed Demi Bold"/>
              <a:cs typeface="Avenir Next Condensed Demi Bold"/>
            </a:endParaRPr>
          </a:p>
        </p:txBody>
      </p:sp>
    </p:spTree>
    <p:extLst>
      <p:ext uri="{BB962C8B-B14F-4D97-AF65-F5344CB8AC3E}">
        <p14:creationId xmlns:p14="http://schemas.microsoft.com/office/powerpoint/2010/main" val="2992870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Population surveys - clinical and biochemical</a:t>
            </a:r>
          </a:p>
          <a:p>
            <a:r>
              <a:rPr lang="en-US" sz="2800" dirty="0" smtClean="0"/>
              <a:t>Per-school children (6 months – 6 years)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364548"/>
              </p:ext>
            </p:extLst>
          </p:nvPr>
        </p:nvGraphicFramePr>
        <p:xfrm>
          <a:off x="457200" y="2311434"/>
          <a:ext cx="82296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257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Criteria</a:t>
                      </a:r>
                      <a:endParaRPr lang="en-US" sz="18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Prevalence in population</a:t>
                      </a:r>
                      <a:r>
                        <a:rPr lang="en-US" sz="1800" baseline="0" dirty="0" smtClean="0">
                          <a:latin typeface="Avenir Heavy"/>
                          <a:cs typeface="Avenir Heavy"/>
                        </a:rPr>
                        <a:t> at risk</a:t>
                      </a:r>
                    </a:p>
                    <a:p>
                      <a:r>
                        <a:rPr lang="en-US" sz="1800" baseline="0" dirty="0" smtClean="0">
                          <a:latin typeface="Avenir Heavy"/>
                          <a:cs typeface="Avenir Heavy"/>
                        </a:rPr>
                        <a:t>(6 Months – 6 Years)</a:t>
                      </a:r>
                      <a:endParaRPr lang="en-US" sz="18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Night blindness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&gt; 1%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 anchor="ctr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venir Book"/>
                          <a:cs typeface="Avenir Book"/>
                        </a:rPr>
                        <a:t>Bitot’s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 spots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&gt; 0.5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%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 anchor="ctr"/>
                </a:tc>
              </a:tr>
              <a:tr h="5257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Corneal </a:t>
                      </a:r>
                      <a:r>
                        <a:rPr lang="en-US" sz="1800" dirty="0" err="1" smtClean="0">
                          <a:latin typeface="Avenir Book"/>
                          <a:cs typeface="Avenir Book"/>
                        </a:rPr>
                        <a:t>xerosis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/corneal ulceration/keratomalacia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&gt; 0.01%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 anchor="ctr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Corneal Ulcer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&gt; 0.05%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 anchor="ctr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Serum retinol (less than 10 µg/dl)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&gt; 5%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50" y="4914615"/>
            <a:ext cx="117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WHO TRS 672</a:t>
            </a:r>
            <a:endParaRPr lang="en-US" sz="12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31333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Recommended Dietary Allowance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613534"/>
              </p:ext>
            </p:extLst>
          </p:nvPr>
        </p:nvGraphicFramePr>
        <p:xfrm>
          <a:off x="1109337" y="861080"/>
          <a:ext cx="6897190" cy="4056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720"/>
                <a:gridCol w="2254235"/>
                <a:gridCol w="2254235"/>
              </a:tblGrid>
              <a:tr h="2880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2000" dirty="0" smtClean="0">
                          <a:latin typeface="Avenir Heavy"/>
                          <a:cs typeface="Avenir Heavy"/>
                        </a:rPr>
                        <a:t>Group</a:t>
                      </a:r>
                      <a:endParaRPr lang="en-US" sz="20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venir Heavy"/>
                          <a:cs typeface="Avenir Heavy"/>
                        </a:rPr>
                        <a:t>Retinol (µg)</a:t>
                      </a:r>
                      <a:endParaRPr lang="en-US" sz="20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venir Heavy"/>
                          <a:ea typeface="Lucida Grande"/>
                          <a:cs typeface="Avenir Heavy"/>
                        </a:rPr>
                        <a:t>β – carotene (µg)</a:t>
                      </a:r>
                      <a:endParaRPr lang="en-US" sz="20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Adults</a:t>
                      </a:r>
                      <a:endParaRPr lang="en-US" sz="1800" dirty="0">
                        <a:latin typeface="Avenir Heavy"/>
                        <a:cs typeface="Avenir Heavy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Man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4800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Women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4800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Pregnancy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6400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Lactation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950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7600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Infants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0 – 6 months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350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-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– 12 months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350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2800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Children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1 – 6 years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400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3200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7 – 9 years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4800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Heavy"/>
                          <a:cs typeface="Avenir Heavy"/>
                        </a:rPr>
                        <a:t>Adolescents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  <a:tr h="288036">
                <a:tc>
                  <a:txBody>
                    <a:bodyPr/>
                    <a:lstStyle/>
                    <a:p>
                      <a:pPr lvl="1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10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– 17 years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600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4800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1120" y="4868823"/>
            <a:ext cx="9003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ICMR. “Nutrient requirement and recommended dietary allowances for Indians, A report of the expert group of the ICMR” 2010</a:t>
            </a:r>
            <a:endParaRPr lang="en-US" sz="12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060700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Toxicity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Retinol</a:t>
            </a:r>
          </a:p>
          <a:p>
            <a:pPr lvl="1"/>
            <a:r>
              <a:rPr lang="en-US" dirty="0" smtClean="0"/>
              <a:t>Nausea, vomiting, anorexia and sleep disorders</a:t>
            </a:r>
          </a:p>
          <a:p>
            <a:pPr lvl="1"/>
            <a:r>
              <a:rPr lang="en-US" dirty="0" smtClean="0"/>
              <a:t>Skin desquamation, enlarged liver, </a:t>
            </a:r>
            <a:r>
              <a:rPr lang="en-US" dirty="0" err="1" smtClean="0"/>
              <a:t>papillar</a:t>
            </a:r>
            <a:r>
              <a:rPr lang="en-US" dirty="0" smtClean="0"/>
              <a:t> odema</a:t>
            </a:r>
          </a:p>
          <a:p>
            <a:r>
              <a:rPr lang="en-US" dirty="0" smtClean="0"/>
              <a:t>Carotene</a:t>
            </a:r>
          </a:p>
          <a:p>
            <a:pPr lvl="1"/>
            <a:r>
              <a:rPr lang="en-US" dirty="0" smtClean="0"/>
              <a:t>Colour skin and plasma, not dangerous</a:t>
            </a:r>
          </a:p>
          <a:p>
            <a:r>
              <a:rPr lang="en-US" dirty="0" smtClean="0"/>
              <a:t>Teratogenic effects of massive dose of vitamin A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4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 Nutrients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Fat soluble – A, D, E, K</a:t>
            </a:r>
          </a:p>
          <a:p>
            <a:pPr lvl="1"/>
            <a:r>
              <a:rPr lang="en-US" dirty="0" smtClean="0"/>
              <a:t>Water soluble – B group, C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02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Per-formed vitamin – Retinol</a:t>
            </a:r>
          </a:p>
          <a:p>
            <a:r>
              <a:rPr lang="en-US" dirty="0" smtClean="0"/>
              <a:t>Pro-vitamin –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β-</a:t>
            </a:r>
            <a:r>
              <a:rPr lang="en-US" dirty="0" smtClean="0"/>
              <a:t>carotene</a:t>
            </a:r>
          </a:p>
          <a:p>
            <a:r>
              <a:rPr lang="en-US" dirty="0" smtClean="0"/>
              <a:t>1IU = 0.3µg retinol </a:t>
            </a:r>
            <a:r>
              <a:rPr lang="en-US" sz="2600" dirty="0" smtClean="0"/>
              <a:t>(0.55µg of retinol </a:t>
            </a:r>
            <a:r>
              <a:rPr lang="en-US" sz="2600" dirty="0" err="1" smtClean="0"/>
              <a:t>palmitate</a:t>
            </a:r>
            <a:r>
              <a:rPr lang="en-US" sz="2600" dirty="0" smtClean="0"/>
              <a:t>)</a:t>
            </a:r>
            <a:endParaRPr lang="en-US" dirty="0" smtClean="0"/>
          </a:p>
          <a:p>
            <a:r>
              <a:rPr lang="en-US" dirty="0" smtClean="0"/>
              <a:t>Retinol Equivalent (RE)</a:t>
            </a:r>
          </a:p>
          <a:p>
            <a:pPr lvl="1"/>
            <a:r>
              <a:rPr lang="en-US" dirty="0" smtClean="0"/>
              <a:t>1µg retinol = 1 RE</a:t>
            </a:r>
          </a:p>
          <a:p>
            <a:pPr lvl="1"/>
            <a:r>
              <a:rPr lang="en-US" dirty="0" smtClean="0"/>
              <a:t>1µg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dirty="0" smtClean="0">
                <a:ea typeface="Lucida Grande"/>
              </a:rPr>
              <a:t>–carotene = 0.167</a:t>
            </a:r>
            <a:r>
              <a:rPr lang="en-US" dirty="0" smtClean="0"/>
              <a:t> RE</a:t>
            </a:r>
          </a:p>
          <a:p>
            <a:pPr lvl="1"/>
            <a:r>
              <a:rPr lang="en-US" dirty="0" smtClean="0"/>
              <a:t>1RE = 3.333 IU of Vitamin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5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9172"/>
            <a:ext cx="8229600" cy="3394472"/>
          </a:xfrm>
        </p:spPr>
        <p:txBody>
          <a:bodyPr>
            <a:noAutofit/>
          </a:bodyPr>
          <a:lstStyle/>
          <a:p>
            <a:r>
              <a:rPr lang="en-US" sz="2800" dirty="0" smtClean="0"/>
              <a:t>Normal Vision</a:t>
            </a:r>
          </a:p>
          <a:p>
            <a:pPr lvl="1"/>
            <a:r>
              <a:rPr lang="en-US" sz="2400" dirty="0" smtClean="0"/>
              <a:t>Retinal pigmentation </a:t>
            </a:r>
            <a:r>
              <a:rPr lang="en-US" sz="2400" dirty="0" smtClean="0">
                <a:sym typeface="Wingdings"/>
              </a:rPr>
              <a:t> vision in low light</a:t>
            </a:r>
          </a:p>
          <a:p>
            <a:r>
              <a:rPr lang="en-US" sz="2800" dirty="0" smtClean="0">
                <a:sym typeface="Wingdings"/>
              </a:rPr>
              <a:t>Integrity and function of glandular and epithelial tissue of Respiratory System, Urinary Tract, Skin and Eyes</a:t>
            </a:r>
          </a:p>
          <a:p>
            <a:r>
              <a:rPr lang="en-US" sz="2800" dirty="0" smtClean="0">
                <a:sym typeface="Wingdings"/>
              </a:rPr>
              <a:t>Skeletal Growth</a:t>
            </a:r>
          </a:p>
          <a:p>
            <a:r>
              <a:rPr lang="en-US" sz="2800" dirty="0" smtClean="0">
                <a:sym typeface="Wingdings"/>
              </a:rPr>
              <a:t>Anti-infective</a:t>
            </a:r>
          </a:p>
          <a:p>
            <a:r>
              <a:rPr lang="en-US" sz="2800" dirty="0" smtClean="0">
                <a:sym typeface="Wingdings"/>
              </a:rPr>
              <a:t>Protective against some epithelial cancers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7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venir Heavy"/>
                <a:cs typeface="Avenir Heavy"/>
              </a:rPr>
              <a:t>Animal Foods</a:t>
            </a:r>
            <a:r>
              <a:rPr lang="en-US" sz="2800" dirty="0" smtClean="0"/>
              <a:t>: liver, eggs, butter, cheese, milk, fish, meat</a:t>
            </a:r>
          </a:p>
          <a:p>
            <a:r>
              <a:rPr lang="en-US" sz="2800" dirty="0" smtClean="0">
                <a:latin typeface="Avenir Heavy"/>
                <a:cs typeface="Avenir Heavy"/>
              </a:rPr>
              <a:t>Plant Foods</a:t>
            </a:r>
            <a:r>
              <a:rPr lang="en-US" sz="2800" dirty="0" smtClean="0"/>
              <a:t>: green leafy vegetables – spinach. Yellow and green fruits – papaya, mango, pumpkin. Roots – carrots.</a:t>
            </a:r>
          </a:p>
          <a:p>
            <a:r>
              <a:rPr lang="en-US" sz="2800" dirty="0" smtClean="0">
                <a:latin typeface="Avenir Heavy"/>
                <a:cs typeface="Avenir Heavy"/>
              </a:rPr>
              <a:t>Fortified Foods</a:t>
            </a:r>
            <a:r>
              <a:rPr lang="en-US" sz="2800" dirty="0" smtClean="0"/>
              <a:t>: vanaspati, margarine, milk. </a:t>
            </a:r>
          </a:p>
          <a:p>
            <a:pPr marL="0" indent="0">
              <a:buNone/>
            </a:pPr>
            <a:r>
              <a:rPr lang="en-US" sz="2800" dirty="0" smtClean="0"/>
              <a:t>Liver stores Vitamin A as retinol </a:t>
            </a:r>
            <a:r>
              <a:rPr lang="en-US" sz="2800" dirty="0" err="1" smtClean="0"/>
              <a:t>palmitate</a:t>
            </a:r>
            <a:r>
              <a:rPr lang="en-US" sz="2800" dirty="0" smtClean="0"/>
              <a:t>. Reserves for 6-9 months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8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Deficiency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Xerophthalmia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5766"/>
            <a:ext cx="8229600" cy="339447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XN			Night </a:t>
            </a:r>
            <a:r>
              <a:rPr lang="en-US" dirty="0"/>
              <a:t>blindness</a:t>
            </a:r>
          </a:p>
          <a:p>
            <a:r>
              <a:rPr lang="en-US" dirty="0" smtClean="0"/>
              <a:t>X1A		</a:t>
            </a:r>
            <a:r>
              <a:rPr lang="en-US" dirty="0" err="1" smtClean="0"/>
              <a:t>Conjunctival</a:t>
            </a:r>
            <a:r>
              <a:rPr lang="en-US" dirty="0" smtClean="0"/>
              <a:t> </a:t>
            </a:r>
            <a:r>
              <a:rPr lang="en-US" dirty="0" err="1" smtClean="0"/>
              <a:t>xerosis</a:t>
            </a:r>
            <a:endParaRPr lang="en-US" dirty="0" smtClean="0"/>
          </a:p>
          <a:p>
            <a:r>
              <a:rPr lang="en-US" dirty="0" smtClean="0"/>
              <a:t>X1B		</a:t>
            </a:r>
            <a:r>
              <a:rPr lang="en-US" dirty="0" err="1" smtClean="0"/>
              <a:t>Bitot</a:t>
            </a:r>
            <a:r>
              <a:rPr lang="en-US" dirty="0" smtClean="0"/>
              <a:t> spot</a:t>
            </a:r>
            <a:endParaRPr lang="en-US" dirty="0"/>
          </a:p>
          <a:p>
            <a:r>
              <a:rPr lang="en-US" dirty="0" smtClean="0"/>
              <a:t>X2			Corneal </a:t>
            </a:r>
            <a:r>
              <a:rPr lang="en-US" dirty="0" err="1"/>
              <a:t>xerosis</a:t>
            </a:r>
            <a:endParaRPr lang="en-US" dirty="0"/>
          </a:p>
          <a:p>
            <a:r>
              <a:rPr lang="en-US" dirty="0" smtClean="0"/>
              <a:t>X3A		Corneal </a:t>
            </a:r>
            <a:r>
              <a:rPr lang="en-US" dirty="0"/>
              <a:t>ulceration, less than </a:t>
            </a:r>
            <a:r>
              <a:rPr lang="en-US" dirty="0" smtClean="0"/>
              <a:t>1/3</a:t>
            </a:r>
          </a:p>
          <a:p>
            <a:r>
              <a:rPr lang="en-US" dirty="0" smtClean="0"/>
              <a:t>X3B		Corneal ulceration, more than 1/3</a:t>
            </a:r>
            <a:endParaRPr lang="en-US" dirty="0"/>
          </a:p>
          <a:p>
            <a:r>
              <a:rPr lang="en-US" dirty="0" smtClean="0"/>
              <a:t>XS			Corneal </a:t>
            </a:r>
            <a:r>
              <a:rPr lang="en-US" dirty="0"/>
              <a:t>scar</a:t>
            </a:r>
          </a:p>
          <a:p>
            <a:r>
              <a:rPr lang="en-US" dirty="0" smtClean="0"/>
              <a:t>XF			</a:t>
            </a:r>
            <a:r>
              <a:rPr lang="en-US" dirty="0" err="1" smtClean="0"/>
              <a:t>Xerophthalmic</a:t>
            </a:r>
            <a:r>
              <a:rPr lang="en-US" dirty="0" smtClean="0"/>
              <a:t> </a:t>
            </a:r>
            <a:r>
              <a:rPr lang="en-US" dirty="0"/>
              <a:t>fundus</a:t>
            </a:r>
          </a:p>
        </p:txBody>
      </p:sp>
      <p:sp>
        <p:nvSpPr>
          <p:cNvPr id="4" name="Rectangle 3"/>
          <p:cNvSpPr/>
          <p:nvPr/>
        </p:nvSpPr>
        <p:spPr>
          <a:xfrm>
            <a:off x="192924" y="4859587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venir Book"/>
                <a:cs typeface="Avenir Book"/>
              </a:rPr>
              <a:t>Singh, K. "Modified classification of </a:t>
            </a:r>
            <a:r>
              <a:rPr lang="en-US" sz="1400" dirty="0" err="1">
                <a:latin typeface="Avenir Book"/>
                <a:cs typeface="Avenir Book"/>
              </a:rPr>
              <a:t>xerophthalmia</a:t>
            </a:r>
            <a:r>
              <a:rPr lang="en-US" sz="1400" dirty="0">
                <a:latin typeface="Avenir Book"/>
                <a:cs typeface="Avenir Book"/>
              </a:rPr>
              <a:t>." </a:t>
            </a:r>
            <a:r>
              <a:rPr lang="en-US" sz="1400" i="1" dirty="0">
                <a:latin typeface="Avenir Book"/>
                <a:cs typeface="Avenir Book"/>
              </a:rPr>
              <a:t>Indian Journal of Ophthalmology</a:t>
            </a:r>
            <a:r>
              <a:rPr lang="en-US" sz="1400" dirty="0">
                <a:latin typeface="Avenir Book"/>
                <a:cs typeface="Avenir Book"/>
              </a:rPr>
              <a:t> 39.3 (1991): 105</a:t>
            </a:r>
            <a:r>
              <a:rPr lang="en-US" sz="1400" dirty="0" smtClean="0">
                <a:latin typeface="Avenir Book"/>
                <a:cs typeface="Avenir Book"/>
              </a:rPr>
              <a:t>.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0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Deficiency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Extra-ocular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Folicular</a:t>
            </a:r>
            <a:r>
              <a:rPr lang="en-US" dirty="0" smtClean="0"/>
              <a:t> Hyperkeratosis</a:t>
            </a:r>
          </a:p>
          <a:p>
            <a:r>
              <a:rPr lang="en-US" dirty="0" smtClean="0"/>
              <a:t>Anorexia</a:t>
            </a:r>
          </a:p>
          <a:p>
            <a:r>
              <a:rPr lang="en-US" dirty="0" smtClean="0"/>
              <a:t>Growth retardation</a:t>
            </a:r>
          </a:p>
          <a:p>
            <a:r>
              <a:rPr lang="en-US" dirty="0" smtClean="0"/>
              <a:t>Mortality and morbidity due to respiratory and intestinal infections.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0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Improvement of diet</a:t>
            </a:r>
          </a:p>
          <a:p>
            <a:r>
              <a:rPr lang="en-US" dirty="0" smtClean="0"/>
              <a:t>Reducing the severity of the contributory factors</a:t>
            </a:r>
          </a:p>
          <a:p>
            <a:pPr lvl="1"/>
            <a:r>
              <a:rPr lang="en-US" dirty="0" smtClean="0"/>
              <a:t>PEM, respiratory tract infection, diarrhea, measles.</a:t>
            </a:r>
          </a:p>
          <a:p>
            <a:r>
              <a:rPr lang="en-US" dirty="0" smtClean="0"/>
              <a:t>6 monthly massive dose administration</a:t>
            </a:r>
          </a:p>
          <a:p>
            <a:pPr lvl="1"/>
            <a:r>
              <a:rPr lang="en-US" dirty="0" smtClean="0"/>
              <a:t>1,00,000 IU (6 months – 1 year)</a:t>
            </a:r>
          </a:p>
          <a:p>
            <a:pPr lvl="1"/>
            <a:r>
              <a:rPr lang="en-US" dirty="0" smtClean="0"/>
              <a:t>2,00,000 IU (1 year – 6 years)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2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Urgent treatment</a:t>
            </a:r>
          </a:p>
          <a:p>
            <a:r>
              <a:rPr lang="en-US" dirty="0" smtClean="0"/>
              <a:t>Early stages of Xerophthalmia </a:t>
            </a:r>
            <a:r>
              <a:rPr lang="en-US" dirty="0" smtClean="0">
                <a:sym typeface="Wingdings"/>
              </a:rPr>
              <a:t> Massive dose of Vitamin A (2,00,000 IU) orally. Repeat after 4 weeks.</a:t>
            </a:r>
          </a:p>
          <a:p>
            <a:r>
              <a:rPr lang="en-US" dirty="0" smtClean="0">
                <a:sym typeface="Wingdings"/>
              </a:rPr>
              <a:t>All children with corneal ulcers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D165-41CE-EF46-9672-841CF0DFA9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6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548</Words>
  <Application>Microsoft Macintosh PowerPoint</Application>
  <PresentationFormat>On-screen Show (16:9)</PresentationFormat>
  <Paragraphs>142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Vitamin A</vt:lpstr>
      <vt:lpstr>Vitamins</vt:lpstr>
      <vt:lpstr>Vitamin A</vt:lpstr>
      <vt:lpstr>Functions</vt:lpstr>
      <vt:lpstr>Sources</vt:lpstr>
      <vt:lpstr>Deficiency Xerophthalmia</vt:lpstr>
      <vt:lpstr>Deficiency Extra-ocular</vt:lpstr>
      <vt:lpstr>Prevention</vt:lpstr>
      <vt:lpstr>Treatment</vt:lpstr>
      <vt:lpstr>Assessment</vt:lpstr>
      <vt:lpstr>Recommended Dietary Allowance </vt:lpstr>
      <vt:lpstr>Toxicity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Ashwini Kalantri</dc:creator>
  <cp:lastModifiedBy>Ashwini Kalantri</cp:lastModifiedBy>
  <cp:revision>203</cp:revision>
  <dcterms:created xsi:type="dcterms:W3CDTF">2013-07-29T04:22:22Z</dcterms:created>
  <dcterms:modified xsi:type="dcterms:W3CDTF">2013-07-30T08:41:42Z</dcterms:modified>
</cp:coreProperties>
</file>